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85" r:id="rId4"/>
    <p:sldId id="287" r:id="rId5"/>
    <p:sldId id="265" r:id="rId6"/>
    <p:sldId id="284" r:id="rId7"/>
    <p:sldId id="271" r:id="rId8"/>
    <p:sldId id="272" r:id="rId9"/>
    <p:sldId id="273" r:id="rId10"/>
    <p:sldId id="266" r:id="rId11"/>
    <p:sldId id="288" r:id="rId12"/>
    <p:sldId id="275" r:id="rId13"/>
    <p:sldId id="279" r:id="rId14"/>
    <p:sldId id="286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F"/>
    <a:srgbClr val="030A9F"/>
    <a:srgbClr val="FF6699"/>
    <a:srgbClr val="030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11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kidsreading.org/superkids-reading-program/how-it-works.ph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1066800"/>
            <a:ext cx="7772400" cy="480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 w="38100">
                <a:noFill/>
              </a:ln>
              <a:solidFill>
                <a:schemeClr val="tx1"/>
              </a:solidFill>
              <a:effectLst/>
              <a:uLnTx/>
              <a:uFillTx/>
              <a:latin typeface="Love Ya Like A Sister Solid" pitchFamily="2" charset="0"/>
              <a:ea typeface="CCLoveYall" pitchFamily="2" charset="0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Primary Penmanship" pitchFamily="2" charset="0"/>
              <a:ea typeface="+mn-ea"/>
              <a:cs typeface="+mn-cs"/>
            </a:endParaRPr>
          </a:p>
        </p:txBody>
      </p:sp>
      <p:pic>
        <p:nvPicPr>
          <p:cNvPr id="5" name="Picture 4" descr="SoHo 12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97387"/>
            <a:ext cx="3057346" cy="18919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5360" y="865172"/>
            <a:ext cx="1901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ln w="17780" cmpd="sng">
                  <a:solidFill>
                    <a:srgbClr val="00BA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  <a:cs typeface="IrisUPC" panose="020B0604020202020204" pitchFamily="34" charset="-34"/>
              </a:rPr>
              <a:t>Title 1 School </a:t>
            </a:r>
            <a:endParaRPr lang="en-US" sz="2000" b="1" dirty="0">
              <a:ln w="17780" cmpd="sng">
                <a:solidFill>
                  <a:srgbClr val="00BA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  <a:cs typeface="IrisUPC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8574" y="3110068"/>
            <a:ext cx="455445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Welcome to the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2018-2019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KINDERGARTEN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School Year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Back to School Night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3048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  <a:t>ONLINE RESOURCES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628">
            <a:off x="5102873" y="3061784"/>
            <a:ext cx="1683367" cy="87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855992"/>
            <a:ext cx="3010889" cy="4085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985" y="2239458"/>
            <a:ext cx="2433638" cy="363029"/>
          </a:xfrm>
          <a:prstGeom prst="rect">
            <a:avLst/>
          </a:prstGeom>
        </p:spPr>
      </p:pic>
      <p:sp>
        <p:nvSpPr>
          <p:cNvPr id="9" name="AutoShape 2" descr="Image result for brainpop j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brainpop j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52" y="4393833"/>
            <a:ext cx="2560132" cy="94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3048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1149" y="20574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6" y="1083425"/>
            <a:ext cx="3564217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124" y="1075112"/>
            <a:ext cx="3574751" cy="47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29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753095" y="75655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VOLUNTEER HOURS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30729" y="1475016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30 volunteer hours per FAMILY</a:t>
            </a:r>
          </a:p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Option: $150 year or $5/hour</a:t>
            </a:r>
          </a:p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Donations: please keep receipts and turn them into your child’s homeroom </a:t>
            </a:r>
            <a:r>
              <a:rPr lang="en-US" sz="1600" dirty="0" smtClean="0">
                <a:latin typeface="Franklin Gothic Book" panose="020B0503020102020204" pitchFamily="34" charset="0"/>
              </a:rPr>
              <a:t>teacher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1</a:t>
            </a:r>
            <a:r>
              <a:rPr lang="en-US" sz="1600" baseline="30000" dirty="0">
                <a:latin typeface="Franklin Gothic Book" panose="020B0503020102020204" pitchFamily="34" charset="0"/>
              </a:rPr>
              <a:t>st</a:t>
            </a:r>
            <a:r>
              <a:rPr lang="en-US" sz="1600" dirty="0">
                <a:latin typeface="Franklin Gothic Book" panose="020B0503020102020204" pitchFamily="34" charset="0"/>
              </a:rPr>
              <a:t> 15 hours January </a:t>
            </a:r>
          </a:p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2</a:t>
            </a:r>
            <a:r>
              <a:rPr lang="en-US" sz="1600" baseline="30000" dirty="0">
                <a:latin typeface="Franklin Gothic Book" panose="020B0503020102020204" pitchFamily="34" charset="0"/>
              </a:rPr>
              <a:t>nd</a:t>
            </a:r>
            <a:r>
              <a:rPr lang="en-US" sz="1600" dirty="0">
                <a:latin typeface="Franklin Gothic Book" panose="020B0503020102020204" pitchFamily="34" charset="0"/>
              </a:rPr>
              <a:t> 15 hours due April </a:t>
            </a:r>
          </a:p>
          <a:p>
            <a:pPr algn="ctr"/>
            <a:r>
              <a:rPr lang="en-US" sz="1600" b="1" dirty="0" smtClean="0">
                <a:solidFill>
                  <a:srgbClr val="030A9F"/>
                </a:solidFill>
                <a:latin typeface="Franklin Gothic Book" panose="020B0503020102020204" pitchFamily="34" charset="0"/>
              </a:rPr>
              <a:t/>
            </a:r>
            <a:br>
              <a:rPr lang="en-US" sz="1600" b="1" dirty="0" smtClean="0">
                <a:solidFill>
                  <a:srgbClr val="030A9F"/>
                </a:solidFill>
                <a:latin typeface="Franklin Gothic Book" panose="020B0503020102020204" pitchFamily="34" charset="0"/>
              </a:rPr>
            </a:br>
            <a:r>
              <a:rPr lang="en-US" sz="1600" b="1" dirty="0" smtClean="0">
                <a:solidFill>
                  <a:srgbClr val="030A9F"/>
                </a:solidFill>
                <a:latin typeface="Franklin Gothic Book" panose="020B0503020102020204" pitchFamily="34" charset="0"/>
              </a:rPr>
              <a:t>Ways </a:t>
            </a:r>
            <a:r>
              <a:rPr lang="en-US" sz="1600" b="1" dirty="0">
                <a:solidFill>
                  <a:srgbClr val="030A9F"/>
                </a:solidFill>
                <a:latin typeface="Franklin Gothic Book" panose="020B0503020102020204" pitchFamily="34" charset="0"/>
              </a:rPr>
              <a:t>to </a:t>
            </a:r>
            <a:r>
              <a:rPr lang="en-US" sz="1600" b="1" dirty="0" smtClean="0">
                <a:solidFill>
                  <a:srgbClr val="030A9F"/>
                </a:solidFill>
                <a:latin typeface="Franklin Gothic Book" panose="020B0503020102020204" pitchFamily="34" charset="0"/>
              </a:rPr>
              <a:t>Volunteer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Monthly </a:t>
            </a:r>
            <a:r>
              <a:rPr lang="en-US" sz="1600" dirty="0">
                <a:latin typeface="Franklin Gothic Book" panose="020B0503020102020204" pitchFamily="34" charset="0"/>
              </a:rPr>
              <a:t>Parent </a:t>
            </a:r>
            <a:r>
              <a:rPr lang="en-US" sz="1600" dirty="0" smtClean="0">
                <a:latin typeface="Franklin Gothic Book" panose="020B0503020102020204" pitchFamily="34" charset="0"/>
              </a:rPr>
              <a:t>Meetings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Field Trips (Must be cleared)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Hispanic </a:t>
            </a:r>
            <a:r>
              <a:rPr lang="en-US" sz="1600" dirty="0">
                <a:latin typeface="Franklin Gothic Book" panose="020B0503020102020204" pitchFamily="34" charset="0"/>
              </a:rPr>
              <a:t>Festival (food)</a:t>
            </a:r>
          </a:p>
          <a:p>
            <a:pPr lvl="1" algn="ctr"/>
            <a:r>
              <a:rPr lang="en-US" sz="1600" dirty="0">
                <a:latin typeface="Franklin Gothic Book" panose="020B0503020102020204" pitchFamily="34" charset="0"/>
              </a:rPr>
              <a:t>Harvest </a:t>
            </a:r>
            <a:r>
              <a:rPr lang="en-US" sz="1600" dirty="0" smtClean="0">
                <a:latin typeface="Franklin Gothic Book" panose="020B0503020102020204" pitchFamily="34" charset="0"/>
              </a:rPr>
              <a:t>Festival</a:t>
            </a:r>
          </a:p>
          <a:p>
            <a:pPr lvl="1" algn="ctr"/>
            <a:r>
              <a:rPr lang="en-US" sz="1600" dirty="0" smtClean="0">
                <a:latin typeface="Franklin Gothic Book" panose="020B0503020102020204" pitchFamily="34" charset="0"/>
              </a:rPr>
              <a:t>Trunk </a:t>
            </a:r>
            <a:r>
              <a:rPr lang="en-US" sz="1600" dirty="0">
                <a:latin typeface="Franklin Gothic Book" panose="020B0503020102020204" pitchFamily="34" charset="0"/>
              </a:rPr>
              <a:t>or Treat (candy)</a:t>
            </a:r>
          </a:p>
          <a:p>
            <a:pPr lvl="1" algn="ctr"/>
            <a:r>
              <a:rPr lang="en-US" sz="1600" dirty="0">
                <a:latin typeface="Franklin Gothic Book" panose="020B0503020102020204" pitchFamily="34" charset="0"/>
              </a:rPr>
              <a:t>Wish Lists</a:t>
            </a:r>
          </a:p>
          <a:p>
            <a:pPr lvl="1" algn="ctr"/>
            <a:r>
              <a:rPr lang="en-US" sz="1600" dirty="0">
                <a:latin typeface="Franklin Gothic Book" panose="020B0503020102020204" pitchFamily="34" charset="0"/>
              </a:rPr>
              <a:t>Classroom Events</a:t>
            </a:r>
          </a:p>
          <a:p>
            <a:pPr lvl="1" algn="ctr"/>
            <a:endParaRPr lang="en-US" sz="1600" dirty="0">
              <a:latin typeface="Franklin Gothic Book" panose="020B0503020102020204" pitchFamily="34" charset="0"/>
            </a:endParaRPr>
          </a:p>
          <a:p>
            <a:pPr marL="292608" lvl="1" indent="0" algn="ctr">
              <a:buNone/>
            </a:pPr>
            <a:r>
              <a:rPr lang="en-US" sz="1600" dirty="0">
                <a:latin typeface="Franklin Gothic Book" panose="020B0503020102020204" pitchFamily="34" charset="0"/>
              </a:rPr>
              <a:t>Volunteer log will be kept in the </a:t>
            </a:r>
            <a:r>
              <a:rPr lang="en-US" sz="1600" dirty="0" smtClean="0">
                <a:latin typeface="Franklin Gothic Book" panose="020B0503020102020204" pitchFamily="34" charset="0"/>
              </a:rPr>
              <a:t>classroom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575171"/>
            <a:ext cx="2755472" cy="10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29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STATE ASSESSMENTS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 smtClean="0">
                <a:solidFill>
                  <a:srgbClr val="030A9F"/>
                </a:solidFill>
              </a:rPr>
              <a:t>K-2</a:t>
            </a:r>
          </a:p>
          <a:p>
            <a:pPr algn="ctr"/>
            <a:r>
              <a:rPr lang="en-US" dirty="0" smtClean="0"/>
              <a:t>SAT</a:t>
            </a:r>
          </a:p>
          <a:p>
            <a:pPr algn="ctr"/>
            <a:r>
              <a:rPr lang="en-US" dirty="0" smtClean="0"/>
              <a:t>April</a:t>
            </a:r>
          </a:p>
          <a:p>
            <a:pPr algn="ctr"/>
            <a:r>
              <a:rPr lang="en-US" dirty="0" smtClean="0"/>
              <a:t>Reading </a:t>
            </a:r>
            <a:r>
              <a:rPr lang="en-US" dirty="0"/>
              <a:t>and Math</a:t>
            </a:r>
          </a:p>
          <a:p>
            <a:pPr lvl="1" algn="ctr"/>
            <a:endParaRPr lang="en-US" dirty="0"/>
          </a:p>
          <a:p>
            <a:pPr algn="ctr"/>
            <a:r>
              <a:rPr lang="en-US" b="1" dirty="0" smtClean="0">
                <a:solidFill>
                  <a:srgbClr val="030A9F"/>
                </a:solidFill>
              </a:rPr>
              <a:t>3-5</a:t>
            </a:r>
          </a:p>
          <a:p>
            <a:pPr algn="ctr"/>
            <a:r>
              <a:rPr lang="en-US" dirty="0" smtClean="0"/>
              <a:t>Florida </a:t>
            </a:r>
            <a:r>
              <a:rPr lang="en-US" dirty="0"/>
              <a:t>Standards Assessment (</a:t>
            </a:r>
            <a:r>
              <a:rPr lang="en-US" dirty="0" smtClean="0"/>
              <a:t>FSA)</a:t>
            </a:r>
          </a:p>
          <a:p>
            <a:pPr algn="ctr"/>
            <a:r>
              <a:rPr lang="en-US" dirty="0" smtClean="0"/>
              <a:t>April</a:t>
            </a:r>
          </a:p>
          <a:p>
            <a:pPr algn="ctr"/>
            <a:r>
              <a:rPr lang="en-US" dirty="0" smtClean="0"/>
              <a:t>3-5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Reading and </a:t>
            </a:r>
            <a:r>
              <a:rPr lang="en-US" dirty="0" smtClean="0"/>
              <a:t>Math</a:t>
            </a:r>
          </a:p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and 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Writing</a:t>
            </a:r>
          </a:p>
          <a:p>
            <a:pPr algn="ctr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FCAT Science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846443"/>
            <a:ext cx="3121006" cy="2517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72" y="3540194"/>
            <a:ext cx="3315321" cy="28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8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49530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AutoShape 2" descr="Image result for question mar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question mark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11"/>
          <p:cNvSpPr txBox="1">
            <a:spLocks/>
          </p:cNvSpPr>
          <p:nvPr/>
        </p:nvSpPr>
        <p:spPr>
          <a:xfrm>
            <a:off x="2794682" y="975334"/>
            <a:ext cx="3640836" cy="303666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Thank you for coming!</a:t>
            </a:r>
          </a:p>
          <a:p>
            <a:pPr lvl="0" algn="ctr">
              <a:spcBef>
                <a:spcPct val="0"/>
              </a:spcBef>
              <a:defRPr/>
            </a:pP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Comments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Questions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Concerns</a:t>
            </a:r>
          </a:p>
          <a:p>
            <a:pPr lvl="0" algn="ctr">
              <a:spcBef>
                <a:spcPct val="0"/>
              </a:spcBef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17" y="3527194"/>
            <a:ext cx="1324373" cy="1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32055"/>
            <a:ext cx="643283" cy="93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0" y="1350962"/>
            <a:ext cx="1324373" cy="1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3295"/>
            <a:ext cx="643283" cy="93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5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29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09600" y="757067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Classroom Management</a:t>
            </a:r>
          </a:p>
          <a:p>
            <a:pPr lvl="0" algn="ctr">
              <a:spcBef>
                <a:spcPct val="0"/>
              </a:spcBef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846443"/>
            <a:ext cx="3121006" cy="2517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72" y="3540194"/>
            <a:ext cx="3315321" cy="2824162"/>
          </a:xfrm>
          <a:prstGeom prst="rect">
            <a:avLst/>
          </a:prstGeom>
        </p:spPr>
      </p:pic>
      <p:sp>
        <p:nvSpPr>
          <p:cNvPr id="8" name="AutoShape 4" descr="Image result for dojo monst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4184" y="1754795"/>
            <a:ext cx="4909833" cy="2888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30A9F"/>
                </a:solidFill>
              </a:rPr>
              <a:t>Dojo Points</a:t>
            </a:r>
          </a:p>
          <a:p>
            <a:pPr algn="ctr"/>
            <a:endParaRPr lang="en-US" sz="2000" b="1" dirty="0" smtClean="0">
              <a:solidFill>
                <a:srgbClr val="030A9F"/>
              </a:solidFill>
            </a:endParaRPr>
          </a:p>
          <a:p>
            <a:pPr algn="ctr"/>
            <a:endParaRPr lang="en-US" sz="2000" b="1" dirty="0">
              <a:solidFill>
                <a:srgbClr val="030A9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30A9F"/>
                </a:solidFill>
              </a:rPr>
              <a:t>10+ Dojo Points weekly= Treasure Box</a:t>
            </a:r>
          </a:p>
          <a:p>
            <a:pPr algn="ctr"/>
            <a:endParaRPr lang="en-US" sz="2000" b="1" dirty="0">
              <a:solidFill>
                <a:srgbClr val="030A9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30A9F"/>
                </a:solidFill>
              </a:rPr>
              <a:t>No news is good news!</a:t>
            </a:r>
          </a:p>
          <a:p>
            <a:pPr algn="ctr"/>
            <a:r>
              <a:rPr lang="en-US" sz="2000" b="1" dirty="0" smtClean="0">
                <a:solidFill>
                  <a:srgbClr val="030A9F"/>
                </a:solidFill>
              </a:rPr>
              <a:t>Some incentives in the class are: treasure box, being able to have a class job, sitting on the bouncy balls, and taking home our class pet</a:t>
            </a:r>
          </a:p>
        </p:txBody>
      </p:sp>
      <p:pic>
        <p:nvPicPr>
          <p:cNvPr id="2056" name="Picture 8" descr="Image result for dojo monster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85" y="1528329"/>
            <a:ext cx="1142646" cy="13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0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29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09600" y="757067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CLASS SCHEDULE</a:t>
            </a:r>
          </a:p>
          <a:p>
            <a:pPr lvl="0" algn="ctr">
              <a:spcBef>
                <a:spcPct val="0"/>
              </a:spcBef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AutoShape 4" descr="Image result for dojo monst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4184" y="1754795"/>
            <a:ext cx="4909833" cy="2888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endParaRPr lang="en-US" sz="2000" b="1" dirty="0" smtClean="0">
              <a:solidFill>
                <a:srgbClr val="030A9F"/>
              </a:solidFill>
            </a:endParaRPr>
          </a:p>
        </p:txBody>
      </p:sp>
      <p:pic>
        <p:nvPicPr>
          <p:cNvPr id="1026" name="Picture 2" descr="Image result for clock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54" y="35312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43000" y="1503784"/>
            <a:ext cx="6572056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Doors open at 7:55</a:t>
            </a:r>
          </a:p>
          <a:p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Students should be in the classroom by 8:15 (8:16 they are tardy)</a:t>
            </a:r>
          </a:p>
          <a:p>
            <a:endParaRPr lang="en-US" altLang="en-US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8:15-8:30 Morning Bins /Journal</a:t>
            </a:r>
          </a:p>
          <a:p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8:30-9:00 Writers Workshop</a:t>
            </a:r>
          </a:p>
          <a:p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9:00-10:30 Reading and Language arts</a:t>
            </a:r>
          </a:p>
          <a:p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11:00-11:30 Finish Reading/LA Centers</a:t>
            </a:r>
          </a:p>
          <a:p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11:30-12:30 Science/Social Studies</a:t>
            </a:r>
          </a:p>
          <a:p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12:30-1:00 Recess/PE</a:t>
            </a:r>
          </a:p>
          <a:p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1:00-2:00 Math</a:t>
            </a:r>
          </a:p>
          <a:p>
            <a:r>
              <a:rPr lang="en-US" altLang="en-US" dirty="0">
                <a:latin typeface="Franklin Gothic Book" panose="020B0503020102020204" pitchFamily="34" charset="0"/>
              </a:rPr>
              <a:t>	</a:t>
            </a:r>
            <a:r>
              <a:rPr lang="en-US" altLang="en-US" dirty="0"/>
              <a:t>	</a:t>
            </a:r>
            <a:endParaRPr lang="en-US" altLang="en-US" dirty="0" smtClean="0"/>
          </a:p>
          <a:p>
            <a:r>
              <a:rPr lang="en-US" dirty="0" smtClean="0"/>
              <a:t>Spanish is on Mondays 45 min</a:t>
            </a:r>
          </a:p>
          <a:p>
            <a:r>
              <a:rPr lang="en-US" dirty="0" smtClean="0"/>
              <a:t>Art/Music on Thursdays 45 min</a:t>
            </a:r>
          </a:p>
          <a:p>
            <a:endParaRPr lang="en-US" dirty="0"/>
          </a:p>
          <a:p>
            <a:r>
              <a:rPr lang="en-US" dirty="0" smtClean="0"/>
              <a:t>*Bathroom breaks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7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29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09600" y="757067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846443"/>
            <a:ext cx="3121006" cy="2517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72" y="3540194"/>
            <a:ext cx="3315321" cy="2824162"/>
          </a:xfrm>
          <a:prstGeom prst="rect">
            <a:avLst/>
          </a:prstGeom>
        </p:spPr>
      </p:pic>
      <p:sp>
        <p:nvSpPr>
          <p:cNvPr id="8" name="AutoShape 4" descr="Image result for dojo monst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4184" y="1754795"/>
            <a:ext cx="4909833" cy="2888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endParaRPr lang="en-US" sz="2000" b="1" dirty="0" smtClean="0">
              <a:solidFill>
                <a:srgbClr val="030A9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549" y="138171"/>
            <a:ext cx="4595614" cy="59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3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939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84986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  <a:t>CURRICULUM/GRADING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8604" y="1654008"/>
            <a:ext cx="624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For Reading/Language Arts we use </a:t>
            </a:r>
            <a:r>
              <a:rPr lang="en-US" altLang="en-US" b="1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Superkids</a:t>
            </a:r>
            <a:r>
              <a:rPr lang="en-US" altLang="en-US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: </a:t>
            </a:r>
            <a:r>
              <a:rPr lang="en-US" altLang="en-US" b="1" dirty="0">
                <a:solidFill>
                  <a:schemeClr val="tx2"/>
                </a:solidFill>
                <a:latin typeface="Franklin Gothic Book" panose="020B0503020102020204" pitchFamily="34" charset="0"/>
                <a:hlinkClick r:id="rId3"/>
              </a:rPr>
              <a:t>How it </a:t>
            </a:r>
            <a:r>
              <a:rPr lang="en-US" altLang="en-US" b="1" dirty="0" smtClean="0">
                <a:solidFill>
                  <a:schemeClr val="tx2"/>
                </a:solidFill>
                <a:latin typeface="Franklin Gothic Book" panose="020B0503020102020204" pitchFamily="34" charset="0"/>
                <a:hlinkClick r:id="rId3"/>
              </a:rPr>
              <a:t>works</a:t>
            </a:r>
            <a:endParaRPr lang="en-US" altLang="en-US" b="1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endParaRPr lang="en-US" altLang="en-US" sz="1400" b="1" dirty="0" smtClean="0">
              <a:latin typeface="Franklin Gothic Book" panose="020B0503020102020204" pitchFamily="34" charset="0"/>
            </a:endParaRPr>
          </a:p>
          <a:p>
            <a:r>
              <a:rPr lang="en-US" altLang="en-US" sz="1400" b="1" dirty="0" smtClean="0">
                <a:solidFill>
                  <a:srgbClr val="00BAFF"/>
                </a:solidFill>
                <a:latin typeface="Franklin Gothic Book" panose="020B0503020102020204" pitchFamily="34" charset="0"/>
              </a:rPr>
              <a:t>Weekly Reading Grades: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Franklin Gothic Book" panose="020B0503020102020204" pitchFamily="34" charset="0"/>
              </a:rPr>
              <a:t>Reading letters and </a:t>
            </a:r>
            <a:r>
              <a:rPr lang="en-US" altLang="en-US" sz="1400" b="1" dirty="0" err="1" smtClean="0">
                <a:latin typeface="Franklin Gothic Book" panose="020B0503020102020204" pitchFamily="34" charset="0"/>
              </a:rPr>
              <a:t>sightwords</a:t>
            </a:r>
            <a:r>
              <a:rPr lang="en-US" altLang="en-US" sz="1400" b="1" dirty="0" smtClean="0">
                <a:latin typeface="Franklin Gothic Book" panose="020B0503020102020204" pitchFamily="34" charset="0"/>
              </a:rPr>
              <a:t> in sentences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Franklin Gothic Book" panose="020B0503020102020204" pitchFamily="34" charset="0"/>
              </a:rPr>
              <a:t>Comprehension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Franklin Gothic Book" panose="020B0503020102020204" pitchFamily="34" charset="0"/>
              </a:rPr>
              <a:t>Unit Progress Test</a:t>
            </a:r>
            <a:endParaRPr lang="en-US" altLang="en-US" sz="1400" b="1" dirty="0">
              <a:latin typeface="Franklin Gothic Book" panose="020B05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8604" y="3171100"/>
            <a:ext cx="36231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rgbClr val="00BAFF"/>
                </a:solidFill>
                <a:latin typeface="Franklin Gothic Book" panose="020B0503020102020204" pitchFamily="34" charset="0"/>
              </a:rPr>
              <a:t>Weekly Math Grades: GO MATH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Franklin Gothic Book" panose="020B0503020102020204" pitchFamily="34" charset="0"/>
              </a:rPr>
              <a:t>Check for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Franklin Gothic Book" panose="020B0503020102020204" pitchFamily="34" charset="0"/>
              </a:rPr>
              <a:t>Mid-Chapter/Chapter Tests</a:t>
            </a:r>
            <a:r>
              <a:rPr lang="en-US" altLang="en-US" dirty="0">
                <a:latin typeface="Franklin Gothic Book" panose="020B0503020102020204" pitchFamily="34" charset="0"/>
              </a:rPr>
              <a:t>	</a:t>
            </a:r>
            <a:endParaRPr lang="en-US" altLang="en-US" dirty="0" smtClean="0">
              <a:latin typeface="Franklin Gothic Book" panose="020B0503020102020204" pitchFamily="34" charset="0"/>
            </a:endParaRPr>
          </a:p>
          <a:p>
            <a:r>
              <a:rPr lang="en-US" altLang="en-US" dirty="0"/>
              <a:t>	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38604" y="5118419"/>
            <a:ext cx="311168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AFF"/>
                </a:solidFill>
              </a:rPr>
              <a:t>Science: 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Weekly Evaluations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Weekly Labs (not all will be graded)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5707377" y="3339262"/>
            <a:ext cx="10767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Aft>
                <a:spcPts val="0"/>
              </a:spcAft>
            </a:pPr>
            <a:r>
              <a:rPr lang="en-US" altLang="en-US" sz="1200" b="1" dirty="0" smtClean="0">
                <a:latin typeface="Franklin Gothic Book" panose="020B0503020102020204" pitchFamily="34" charset="0"/>
              </a:rPr>
              <a:t>100 % -90 %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</a:pPr>
            <a:r>
              <a:rPr lang="en-US" altLang="en-US" sz="1200" b="1" dirty="0" smtClean="0">
                <a:latin typeface="Franklin Gothic Book" panose="020B0503020102020204" pitchFamily="34" charset="0"/>
              </a:rPr>
              <a:t>89-80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</a:pPr>
            <a:r>
              <a:rPr lang="en-US" altLang="en-US" sz="1200" b="1" dirty="0" smtClean="0">
                <a:latin typeface="Franklin Gothic Book" panose="020B0503020102020204" pitchFamily="34" charset="0"/>
              </a:rPr>
              <a:t>79-70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</a:pPr>
            <a:r>
              <a:rPr lang="en-US" altLang="en-US" sz="1200" b="1" dirty="0" smtClean="0">
                <a:latin typeface="Franklin Gothic Book" panose="020B0503020102020204" pitchFamily="34" charset="0"/>
              </a:rPr>
              <a:t>69-60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</a:pPr>
            <a:r>
              <a:rPr lang="en-US" altLang="en-US" sz="1200" b="1" dirty="0" smtClean="0">
                <a:latin typeface="Franklin Gothic Book" panose="020B0503020102020204" pitchFamily="34" charset="0"/>
              </a:rPr>
              <a:t>59-0</a:t>
            </a:r>
            <a:endParaRPr lang="en-US" altLang="en-US" sz="1200" b="1" dirty="0">
              <a:latin typeface="Franklin Gothic Book" panose="020B0503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60259" y="3341454"/>
            <a:ext cx="1565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en-US" altLang="en-US" sz="1200" b="1" dirty="0" smtClean="0">
                <a:latin typeface="Franklin Gothic Book" panose="020B0503020102020204" pitchFamily="34" charset="0"/>
              </a:rPr>
              <a:t>E </a:t>
            </a:r>
            <a:r>
              <a:rPr lang="en-US" altLang="en-US" sz="1200" b="1" dirty="0">
                <a:latin typeface="Franklin Gothic Book" panose="020B0503020102020204" pitchFamily="34" charset="0"/>
              </a:rPr>
              <a:t>(4 points)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en-US" altLang="en-US" sz="1200" b="1" dirty="0" smtClean="0">
                <a:latin typeface="Franklin Gothic Book" panose="020B0503020102020204" pitchFamily="34" charset="0"/>
              </a:rPr>
              <a:t>G </a:t>
            </a:r>
            <a:r>
              <a:rPr lang="en-US" altLang="en-US" sz="1200" b="1" dirty="0">
                <a:latin typeface="Franklin Gothic Book" panose="020B0503020102020204" pitchFamily="34" charset="0"/>
              </a:rPr>
              <a:t>(3 points)</a:t>
            </a:r>
            <a:endParaRPr lang="en-US" altLang="en-US" sz="1100" b="1" dirty="0">
              <a:latin typeface="Franklin Gothic Book" panose="020B05030201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en-US" altLang="en-US" sz="1200" b="1" dirty="0" smtClean="0">
                <a:latin typeface="Franklin Gothic Book" panose="020B0503020102020204" pitchFamily="34" charset="0"/>
              </a:rPr>
              <a:t>S </a:t>
            </a:r>
            <a:r>
              <a:rPr lang="en-US" altLang="en-US" sz="1200" b="1" dirty="0">
                <a:latin typeface="Franklin Gothic Book" panose="020B0503020102020204" pitchFamily="34" charset="0"/>
              </a:rPr>
              <a:t>(2 points)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en-US" altLang="en-US" sz="1200" b="1" dirty="0" smtClean="0">
                <a:latin typeface="Franklin Gothic Book" panose="020B0503020102020204" pitchFamily="34" charset="0"/>
              </a:rPr>
              <a:t>M </a:t>
            </a:r>
            <a:r>
              <a:rPr lang="en-US" altLang="en-US" sz="1200" b="1" dirty="0">
                <a:latin typeface="Franklin Gothic Book" panose="020B0503020102020204" pitchFamily="34" charset="0"/>
              </a:rPr>
              <a:t>(1 points)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en-US" altLang="en-US" sz="1200" b="1" dirty="0" smtClean="0">
                <a:latin typeface="Franklin Gothic Book" panose="020B0503020102020204" pitchFamily="34" charset="0"/>
              </a:rPr>
              <a:t>U </a:t>
            </a:r>
            <a:r>
              <a:rPr lang="en-US" altLang="en-US" sz="1200" b="1" dirty="0">
                <a:latin typeface="Franklin Gothic Book" panose="020B0503020102020204" pitchFamily="34" charset="0"/>
              </a:rPr>
              <a:t>(0 points)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20872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400" b="1" dirty="0">
                <a:solidFill>
                  <a:srgbClr val="00BAFF"/>
                </a:solidFill>
                <a:latin typeface="Franklin Gothic Book" panose="020B0503020102020204" pitchFamily="34" charset="0"/>
              </a:rPr>
              <a:t>Weekly </a:t>
            </a:r>
            <a:r>
              <a:rPr lang="en-US" altLang="en-US" sz="1400" b="1" dirty="0" smtClean="0">
                <a:solidFill>
                  <a:srgbClr val="00BAFF"/>
                </a:solidFill>
                <a:latin typeface="Franklin Gothic Book" panose="020B0503020102020204" pitchFamily="34" charset="0"/>
              </a:rPr>
              <a:t>LA Grades</a:t>
            </a:r>
            <a:r>
              <a:rPr lang="en-US" altLang="en-US" sz="1400" b="1" dirty="0">
                <a:solidFill>
                  <a:srgbClr val="00BAFF"/>
                </a:solidFill>
                <a:latin typeface="Franklin Gothic Book" panose="020B05030201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Franklin Gothic Book" panose="020B0503020102020204" pitchFamily="34" charset="0"/>
              </a:rPr>
              <a:t>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Franklin Gothic Book" panose="020B0503020102020204" pitchFamily="34" charset="0"/>
              </a:rPr>
              <a:t>Letter formation/Grammar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Franklin Gothic Book" panose="020B0503020102020204" pitchFamily="34" charset="0"/>
              </a:rPr>
              <a:t>Phonics/Spelling</a:t>
            </a:r>
            <a:endParaRPr lang="en-US" altLang="en-US" sz="14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1688" y="3994393"/>
            <a:ext cx="2514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>
                <a:solidFill>
                  <a:srgbClr val="00BAFF"/>
                </a:solidFill>
              </a:rPr>
              <a:t>Social Studies:</a:t>
            </a:r>
            <a:r>
              <a:rPr lang="en-US" altLang="en-US" sz="1400" b="1" dirty="0" smtClean="0">
                <a:solidFill>
                  <a:srgbClr val="00BAFF"/>
                </a:solidFill>
              </a:rPr>
              <a:t> Little Thinkers Kindergarten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Weekly Activities/Unit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Projects</a:t>
            </a:r>
            <a:endParaRPr lang="en-US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  <a:t>HOMELEARNING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1149" y="20574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Franklin Gothic Book" panose="020B0503020102020204" pitchFamily="34" charset="0"/>
              </a:rPr>
              <a:t>Home-learning is a reinforcement of what is being learned in class.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Franklin Gothic Book" panose="020B0503020102020204" pitchFamily="34" charset="0"/>
              </a:rPr>
              <a:t>Try not to go ahead a day.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Franklin Gothic Book" panose="020B0503020102020204" pitchFamily="34" charset="0"/>
              </a:rPr>
              <a:t>Allow your child to complete it independently and review with your child.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Franklin Gothic Book" panose="020B0503020102020204" pitchFamily="34" charset="0"/>
              </a:rPr>
              <a:t>Please let me know if you feel your child is struggling with home-learning.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Franklin Gothic Book" panose="020B0503020102020204" pitchFamily="34" charset="0"/>
              </a:rPr>
              <a:t>Home-learning is kept track of and students who turn is HL weekly will receive incentives.</a:t>
            </a:r>
          </a:p>
          <a:p>
            <a:pPr algn="ctr">
              <a:lnSpc>
                <a:spcPct val="150000"/>
              </a:lnSpc>
              <a:defRPr/>
            </a:pPr>
            <a:r>
              <a:rPr lang="en-US" dirty="0" smtClean="0">
                <a:latin typeface="Franklin Gothic Book" panose="020B0503020102020204" pitchFamily="34" charset="0"/>
              </a:rPr>
              <a:t>**Focus of the Week**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8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29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JEAN DAYS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0574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Every Friday</a:t>
            </a: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$2 on Friday</a:t>
            </a: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Regular blue jeans only</a:t>
            </a: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Pants or </a:t>
            </a:r>
            <a:r>
              <a:rPr lang="en-US" dirty="0" err="1">
                <a:latin typeface="Franklin Gothic Book" panose="020B0503020102020204" pitchFamily="34" charset="0"/>
              </a:rPr>
              <a:t>b</a:t>
            </a:r>
            <a:r>
              <a:rPr lang="en-US" dirty="0" err="1" smtClean="0">
                <a:latin typeface="Franklin Gothic Book" panose="020B0503020102020204" pitchFamily="34" charset="0"/>
              </a:rPr>
              <a:t>ermuda</a:t>
            </a:r>
            <a:r>
              <a:rPr lang="en-US" dirty="0" smtClean="0">
                <a:latin typeface="Franklin Gothic Book" panose="020B0503020102020204" pitchFamily="34" charset="0"/>
              </a:rPr>
              <a:t>, </a:t>
            </a:r>
            <a:r>
              <a:rPr lang="en-US" dirty="0">
                <a:latin typeface="Franklin Gothic Book" panose="020B0503020102020204" pitchFamily="34" charset="0"/>
              </a:rPr>
              <a:t>NO SHORT SHORTS</a:t>
            </a: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Any sneakers</a:t>
            </a: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Spirit </a:t>
            </a:r>
            <a:r>
              <a:rPr lang="en-US" dirty="0" smtClean="0">
                <a:latin typeface="Franklin Gothic Book" panose="020B0503020102020204" pitchFamily="34" charset="0"/>
              </a:rPr>
              <a:t>Shirts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dirty="0" smtClean="0"/>
              <a:t>First Wednesday of every month </a:t>
            </a:r>
          </a:p>
          <a:p>
            <a:pPr algn="ctr"/>
            <a:r>
              <a:rPr lang="en-US" dirty="0" smtClean="0"/>
              <a:t>Wear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for Neurofibromatosis (NF) Research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First Friday </a:t>
            </a:r>
            <a:r>
              <a:rPr lang="en-US" dirty="0">
                <a:latin typeface="Franklin Gothic Book" panose="020B0503020102020204" pitchFamily="34" charset="0"/>
              </a:rPr>
              <a:t>of the </a:t>
            </a:r>
            <a:r>
              <a:rPr lang="en-US" dirty="0" smtClean="0">
                <a:latin typeface="Franklin Gothic Book" panose="020B0503020102020204" pitchFamily="34" charset="0"/>
              </a:rPr>
              <a:t>month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      College </a:t>
            </a:r>
            <a:r>
              <a:rPr lang="en-US" dirty="0">
                <a:latin typeface="Franklin Gothic Book" panose="020B0503020102020204" pitchFamily="34" charset="0"/>
              </a:rPr>
              <a:t>Day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r>
              <a:rPr lang="en-US" dirty="0"/>
              <a:t>	</a:t>
            </a:r>
          </a:p>
          <a:p>
            <a:pPr algn="ctr"/>
            <a:endParaRPr lang="en-US" dirty="0" smtClean="0">
              <a:latin typeface="Franklin Gothic Book" panose="020B0503020102020204" pitchFamily="34" charset="0"/>
            </a:endParaRPr>
          </a:p>
          <a:p>
            <a:pPr algn="ctr"/>
            <a:endParaRPr lang="en-US" dirty="0">
              <a:latin typeface="Franklin Gothic Book" panose="020B0503020102020204" pitchFamily="34" charset="0"/>
            </a:endParaRPr>
          </a:p>
          <a:p>
            <a:pPr algn="ctr"/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2" descr="C:\Users\lmorales\AppData\Local\Microsoft\Windows\Temporary Internet Files\Content.IE5\E93304AY\MC9001134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9359">
            <a:off x="7178997" y="3122908"/>
            <a:ext cx="1733915" cy="354071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499">
            <a:off x="1674186" y="3961883"/>
            <a:ext cx="669591" cy="658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9493">
            <a:off x="2616711" y="4824712"/>
            <a:ext cx="787948" cy="6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29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144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MONEY COLLECTION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No money taken in front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Deadlines </a:t>
            </a:r>
            <a:r>
              <a:rPr lang="en-US" dirty="0">
                <a:latin typeface="Franklin Gothic Book" panose="020B0503020102020204" pitchFamily="34" charset="0"/>
              </a:rPr>
              <a:t>strictly </a:t>
            </a:r>
            <a:r>
              <a:rPr lang="en-US" dirty="0" smtClean="0">
                <a:latin typeface="Franklin Gothic Book" panose="020B0503020102020204" pitchFamily="34" charset="0"/>
              </a:rPr>
              <a:t>enforced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Money is due to teachers by 8:15 AM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No money will be taken afterschool.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Money should be placed inside of zipper pouch in child’s B.E.E.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Always send exact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Different payments may not be combined with each other. Everything goes to different accounts.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28" y="1969827"/>
            <a:ext cx="2258291" cy="16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29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A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anose="020E0802020502020306" pitchFamily="34" charset="0"/>
              </a:rPr>
              <a:t>GRADE LEVEL PARENT EXPENSES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A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49530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229" y="5336078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This does not include fundraisers such as dances, holiday grams, Thanksgiving Feast, Music Shows, pictures, etc.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08964"/>
              </p:ext>
            </p:extLst>
          </p:nvPr>
        </p:nvGraphicFramePr>
        <p:xfrm>
          <a:off x="1121229" y="2105198"/>
          <a:ext cx="7013893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Activity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Month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Cost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Little Farm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October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$15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Seat Sacks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October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$10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3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Zoo Miami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December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$15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In House field trip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May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$10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Yearbook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May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$30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Graduation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May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$25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Estimated Total: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$105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53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523</Words>
  <Application>Microsoft Office PowerPoint</Application>
  <PresentationFormat>On-screen Show (4:3)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Berlin Sans FB Demi</vt:lpstr>
      <vt:lpstr>Calibri</vt:lpstr>
      <vt:lpstr>CCLoveYall</vt:lpstr>
      <vt:lpstr>Comic Sans MS</vt:lpstr>
      <vt:lpstr>Franklin Gothic Book</vt:lpstr>
      <vt:lpstr>IrisUPC</vt:lpstr>
      <vt:lpstr>KG Primary Penmanship</vt:lpstr>
      <vt:lpstr>Love Ya Like A Sister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Victoria Bocanegra</cp:lastModifiedBy>
  <cp:revision>65</cp:revision>
  <dcterms:created xsi:type="dcterms:W3CDTF">2013-09-21T12:11:13Z</dcterms:created>
  <dcterms:modified xsi:type="dcterms:W3CDTF">2018-09-21T16:22:12Z</dcterms:modified>
</cp:coreProperties>
</file>